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PT Sans Narrow"/>
      <p:regular r:id="rId48"/>
      <p:bold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Narrow-regular.fntdata"/><Relationship Id="rId47" Type="http://schemas.openxmlformats.org/officeDocument/2006/relationships/slide" Target="slides/slide42.xml"/><Relationship Id="rId49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3bc7c962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3bc7c962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3bc7c962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3bc7c962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3bc7c962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3bc7c962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3bc7c962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3bc7c962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3bc7c962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3bc7c962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3bc7c962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3bc7c962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3bc7c9622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3bc7c9622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3bc7c9622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3bc7c9622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bc7c9622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bc7c9622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3f9bddd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3f9bddd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3bc7c96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3bc7c96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3f9bdddc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3f9bdddc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3f9bdddc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3f9bdddc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3f9bdddc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3f9bdddc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3f9bdddc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3f9bdddc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3f9bdddc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3f9bdddc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3f9bdddc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3f9bdddc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3f9bdddc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3f9bdddc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3f9bdddc0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3f9bdddc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3f9bdddc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3f9bdddc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3f9bdddc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3f9bdddc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3bc7c9622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3bc7c9622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3f9bdddc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3f9bdddc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3f9bdddc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3f9bdddc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3f9bdddc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3f9bdddc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3bc7c9622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3bc7c962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3bc7c962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3bc7c962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3bc7c9622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3bc7c9622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3bc7c9622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3bc7c9622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3bc7c9622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3bc7c9622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3bc7c9622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3bc7c9622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3bc7c9622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3bc7c9622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3f9bdddc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3f9bdddc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3bc7c9622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3bc7c9622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3bc7c9622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3bc7c9622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3bc7c9622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3bc7c9622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3f9bdddc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3f9bdddc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3f9bdddc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3f9bdddc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3f9bdddc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3f9bdddc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3bc7c962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3bc7c962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3bc7c9622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3bc7c9622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Conceitos, aplicações e uso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0" y="0"/>
            <a:ext cx="9144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Universidade Federal do Piauí - UFPI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Centro de Tecnologia - CT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Programa de Pós-Graduação em Engenharia Elétrica - PPGEE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Origem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266325"/>
            <a:ext cx="42603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1979 – Caças americanos F-16.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Tela auxiliar transparente com informações de mira para auxiliar o piloto.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100" y="1209725"/>
            <a:ext cx="4038251" cy="2987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surgiu?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266325"/>
            <a:ext cx="3827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1990 – Tom Caudell funcionário da Boeing criou o termo “Realidade Aumentada”.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Auxiliar trabalhadores na construção de aviões para melhorar conexão de cabos.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675" y="728613"/>
            <a:ext cx="4681451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 - Tipos de sistemas </a:t>
            </a:r>
            <a:endParaRPr/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visão ótica direta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023" y="2042002"/>
            <a:ext cx="5419225" cy="3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17750"/>
            <a:ext cx="85206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Utiliza acessórios como óculos ou capacetes com lentes.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Funciona bem em projetos de uso “pessoal”.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Garante a imersão total do usuário.</a:t>
            </a:r>
            <a:endParaRPr/>
          </a:p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visão direta por vídeo baseado em monitor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650" y="1115075"/>
            <a:ext cx="6241675" cy="36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266325"/>
            <a:ext cx="2369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Utiliza capacetes com micro-cameras ac</a:t>
            </a:r>
            <a:r>
              <a:rPr lang="pt-BR"/>
              <a:t>o</a:t>
            </a:r>
            <a:r>
              <a:rPr lang="pt-BR"/>
              <a:t>pladas.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Muda ponto de vista a partir da posição do usuário.</a:t>
            </a:r>
            <a:endParaRPr/>
          </a:p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visão por vídeo baseado em monitor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450" y="1248225"/>
            <a:ext cx="6207248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266325"/>
            <a:ext cx="2578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RA com visão por vídeo baseada em monitor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Utiliza webcam</a:t>
            </a:r>
            <a:r>
              <a:rPr lang="pt-BR"/>
              <a:t>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Forma mais comum de RA hoje em dia.</a:t>
            </a:r>
            <a:endParaRPr/>
          </a:p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 com visão ótica por projeção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resultado é apresentado ao usuário sem a necessidade de nenhum equipamento auxiliar.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único problema é que esse sistema é muito restrito às condições do espaço real, em função da </a:t>
            </a:r>
            <a:r>
              <a:rPr b="1" lang="pt-BR"/>
              <a:t>necessidade de superfícies de projeção</a:t>
            </a:r>
            <a:r>
              <a:rPr lang="pt-BR"/>
              <a:t>.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256" y="2273350"/>
            <a:ext cx="3655194" cy="2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475" y="85575"/>
            <a:ext cx="3793175" cy="20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 - Aplicações</a:t>
            </a:r>
            <a:endParaRPr/>
          </a:p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3855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 - Aplicações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669700"/>
            <a:ext cx="24900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Arquitetura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Educação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Engenharia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Entretenimento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Treinamentos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pt-BR"/>
              <a:t>Entre outras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525" y="0"/>
            <a:ext cx="5043474" cy="5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338" y="625650"/>
            <a:ext cx="5537324" cy="368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“O enriquecimento do ambiente real com objetos virtuais, usando algum dispositivo tecnológico, funcionando em tempo real.”</a:t>
            </a:r>
            <a:r>
              <a:rPr lang="pt-BR"/>
              <a:t>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Tori, Kirner e Siscouto (2006)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925" y="152400"/>
            <a:ext cx="726814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50" y="520275"/>
            <a:ext cx="6667500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88" y="152400"/>
            <a:ext cx="76098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300975"/>
            <a:ext cx="69342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75" y="421225"/>
            <a:ext cx="8839201" cy="377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4273275"/>
            <a:ext cx="8520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Combina elementos virtuais com um ambiente real</a:t>
            </a:r>
            <a:endParaRPr/>
          </a:p>
        </p:txBody>
      </p:sp>
      <p:sp>
        <p:nvSpPr>
          <p:cNvPr id="236" name="Google Shape;2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0" y="590550"/>
            <a:ext cx="70485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063" y="152400"/>
            <a:ext cx="64658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50" y="131175"/>
            <a:ext cx="730567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311700" y="4502200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HoloLens 2</a:t>
            </a:r>
            <a:r>
              <a:rPr lang="pt-BR"/>
              <a:t> - Microsoft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RA?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8520600" cy="20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“Realidade Aumentada é definida usualmente como a sobreposição de objetos virtuais tridimensionais, gerados por computador, com um ambiente real, por meio de algum dispositivo tecnológico.</a:t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38250"/>
            <a:ext cx="67056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311700" y="3558700"/>
            <a:ext cx="85206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r>
              <a:rPr lang="pt-BR"/>
              <a:t> câmera térmica permite enxergar através de fumaça e camuflagem e há um pequeno ponto indicando a mira da arma.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US$ 478 milhões por 100 mil unidades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874025"/>
            <a:ext cx="59055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400"/>
            <a:ext cx="88392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1700" y="4273275"/>
            <a:ext cx="85206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Manual com realidade aumentada</a:t>
            </a:r>
            <a:endParaRPr/>
          </a:p>
        </p:txBody>
      </p:sp>
      <p:sp>
        <p:nvSpPr>
          <p:cNvPr id="281" name="Google Shape;28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para RA</a:t>
            </a:r>
            <a:endParaRPr/>
          </a:p>
        </p:txBody>
      </p:sp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311700" y="1266325"/>
            <a:ext cx="8520600" cy="3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ARToolkit 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ARToolkit Plus</a:t>
            </a:r>
            <a:r>
              <a:rPr lang="pt-BR"/>
              <a:t>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BazAR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NyARToolkit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osgART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SudaRA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AndAR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FLARToolkit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pt-BR"/>
              <a:t>ATOMIC - RAD</a:t>
            </a:r>
            <a:endParaRPr/>
          </a:p>
        </p:txBody>
      </p:sp>
      <p:sp>
        <p:nvSpPr>
          <p:cNvPr id="288" name="Google Shape;28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ARToolkit</a:t>
            </a:r>
            <a:endParaRPr/>
          </a:p>
        </p:txBody>
      </p:sp>
      <p:sp>
        <p:nvSpPr>
          <p:cNvPr id="294" name="Google Shape;294;p46"/>
          <p:cNvSpPr txBox="1"/>
          <p:nvPr>
            <p:ph idx="1" type="body"/>
          </p:nvPr>
        </p:nvSpPr>
        <p:spPr>
          <a:xfrm>
            <a:off x="311700" y="1266325"/>
            <a:ext cx="3339000" cy="3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O ARToolkit é uma biblioteca de software livre implementada pelo Dr. Hirokazu Kato para </a:t>
            </a:r>
            <a:r>
              <a:rPr b="1" lang="pt-BR"/>
              <a:t>desenvolvimento de aplicações em realidade aumentada</a:t>
            </a:r>
            <a:r>
              <a:rPr lang="pt-BR"/>
              <a:t> escrita em C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O </a:t>
            </a:r>
            <a:r>
              <a:rPr lang="pt-BR">
                <a:solidFill>
                  <a:srgbClr val="FF0000"/>
                </a:solidFill>
              </a:rPr>
              <a:t>marcador posiciona e orienta elementos virtuais na cena do mundo real</a:t>
            </a:r>
            <a:r>
              <a:rPr lang="pt-BR"/>
              <a:t>.</a:t>
            </a:r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775" y="1495677"/>
            <a:ext cx="5262949" cy="3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ARToolkit</a:t>
            </a:r>
            <a:endParaRPr/>
          </a:p>
        </p:txBody>
      </p:sp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311700" y="1266325"/>
            <a:ext cx="8520600" cy="12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ARToolkit trabalha com diferentes sistemas de coordenadas, utilizando principalmente algoritmos de visão computacional para posicionar corretamente os objetos tridimensionais no em relação ao ambiente real.</a:t>
            </a:r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00" y="2434425"/>
            <a:ext cx="7631611" cy="25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ARToolkit</a:t>
            </a:r>
            <a:endParaRPr/>
          </a:p>
        </p:txBody>
      </p:sp>
      <p:sp>
        <p:nvSpPr>
          <p:cNvPr id="310" name="Google Shape;310;p48"/>
          <p:cNvSpPr txBox="1"/>
          <p:nvPr>
            <p:ph idx="1" type="body"/>
          </p:nvPr>
        </p:nvSpPr>
        <p:spPr>
          <a:xfrm>
            <a:off x="311700" y="1266325"/>
            <a:ext cx="85206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Utiliza técnicas de visão computacional para calcular o ponto de vista da câmera real em relação a um marcador. Existem diversas etapas até a renderização final do objeto tridimensional.</a:t>
            </a:r>
            <a:endParaRPr/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38" y="2480000"/>
            <a:ext cx="6519514" cy="25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ARToolkit plus</a:t>
            </a:r>
            <a:endParaRPr/>
          </a:p>
        </p:txBody>
      </p:sp>
      <p:sp>
        <p:nvSpPr>
          <p:cNvPr id="318" name="Google Shape;318;p49"/>
          <p:cNvSpPr txBox="1"/>
          <p:nvPr>
            <p:ph idx="1" type="body"/>
          </p:nvPr>
        </p:nvSpPr>
        <p:spPr>
          <a:xfrm>
            <a:off x="311700" y="1266325"/>
            <a:ext cx="85206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Biblioteca baseada no ARToolkit. Foi otimizada para ser </a:t>
            </a:r>
            <a:r>
              <a:rPr b="1" lang="pt-BR"/>
              <a:t>utilizada em dispositivos móveis</a:t>
            </a:r>
            <a:r>
              <a:rPr lang="pt-BR"/>
              <a:t>, tais como tablets e smarthphones. Não oferece funções de captura de vídeo como o ARToolkit.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175" y="2358475"/>
            <a:ext cx="5921650" cy="2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SketchUp</a:t>
            </a:r>
            <a:endParaRPr/>
          </a:p>
        </p:txBody>
      </p:sp>
      <p:sp>
        <p:nvSpPr>
          <p:cNvPr id="326" name="Google Shape;326;p50"/>
          <p:cNvSpPr txBox="1"/>
          <p:nvPr>
            <p:ph idx="1" type="body"/>
          </p:nvPr>
        </p:nvSpPr>
        <p:spPr>
          <a:xfrm>
            <a:off x="311700" y="1266325"/>
            <a:ext cx="85206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Desenvolvida pela Google, possui uma versão gratuita e paga, ferramenta de fácil utilização permitindo que qualquer pessoa possa utilizar. Existem diversos modelos prontos que podem ser utilizados.</a:t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325" y="2412625"/>
            <a:ext cx="5521674" cy="2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Autodesk 3DS Mask </a:t>
            </a:r>
            <a:endParaRPr/>
          </a:p>
        </p:txBody>
      </p:sp>
      <p:sp>
        <p:nvSpPr>
          <p:cNvPr id="334" name="Google Shape;334;p51"/>
          <p:cNvSpPr txBox="1"/>
          <p:nvPr>
            <p:ph idx="1" type="body"/>
          </p:nvPr>
        </p:nvSpPr>
        <p:spPr>
          <a:xfrm>
            <a:off x="311700" y="1266325"/>
            <a:ext cx="85206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Oferece uma solução completa de modelagem, animação, simulação e renderização 3D para desenvolvedores de jogos, cinema e animação gráfica. Distribuída em versões comercial e estudantil.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025" y="2447925"/>
            <a:ext cx="5441949" cy="25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814800"/>
            <a:ext cx="8571300" cy="16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a diferença entre realidade aumentada e realidade virtual?</a:t>
            </a:r>
            <a:endParaRPr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Blender</a:t>
            </a:r>
            <a:endParaRPr/>
          </a:p>
        </p:txBody>
      </p:sp>
      <p:sp>
        <p:nvSpPr>
          <p:cNvPr id="342" name="Google Shape;342;p52"/>
          <p:cNvSpPr txBox="1"/>
          <p:nvPr>
            <p:ph idx="1" type="body"/>
          </p:nvPr>
        </p:nvSpPr>
        <p:spPr>
          <a:xfrm>
            <a:off x="311700" y="1266325"/>
            <a:ext cx="85206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um programa de computador de código aberto, desenvolvido pela Blender Fundation, para modelagem, animação, texturização, renderização, edição de vídeo e criação de aplicações em 3D.</a:t>
            </a:r>
            <a:endParaRPr/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600" y="2373950"/>
            <a:ext cx="3249851" cy="26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50" y="473276"/>
            <a:ext cx="5691175" cy="42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</a:t>
            </a:r>
            <a:endParaRPr/>
          </a:p>
        </p:txBody>
      </p:sp>
      <p:sp>
        <p:nvSpPr>
          <p:cNvPr id="356" name="Google Shape;356;p5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Clésio de Araújo Gonçalves</a:t>
            </a:r>
            <a:endParaRPr/>
          </a:p>
        </p:txBody>
      </p:sp>
      <p:sp>
        <p:nvSpPr>
          <p:cNvPr id="357" name="Google Shape;357;p54"/>
          <p:cNvSpPr txBox="1"/>
          <p:nvPr/>
        </p:nvSpPr>
        <p:spPr>
          <a:xfrm>
            <a:off x="0" y="0"/>
            <a:ext cx="9144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Universidade Federal do Piauí - UFPI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Centro de Tecnologia - CT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Programa de Pós-Graduação em Engenharia Elétrica - PPGEE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88" y="229425"/>
            <a:ext cx="6556127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4075175"/>
            <a:ext cx="85206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Realidade Aumentada: Adiciona conteúdo no seu ambiente.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Médicos disseram que nunca deu pra ver tão bem o cérebro humano quanto agora.</a:t>
            </a:r>
            <a:endParaRPr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4075175"/>
            <a:ext cx="85206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Conferência para desenvolvedores da Microsoft mostrava aplicações do HoloLens.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150" y="187775"/>
            <a:ext cx="6705700" cy="37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050" y="388900"/>
            <a:ext cx="5061466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4145925"/>
            <a:ext cx="85206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Realidade Virtual: Te leva para lugares diferentes.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Realidade virtual sendo usada para simular uma operação.</a:t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Realidade aumentada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264" y="1987925"/>
            <a:ext cx="6271475" cy="30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266325"/>
            <a:ext cx="85206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RA promove em</a:t>
            </a:r>
            <a:r>
              <a:rPr b="1" lang="pt-BR"/>
              <a:t> tempo real</a:t>
            </a:r>
            <a:r>
              <a:rPr lang="pt-BR"/>
              <a:t> a visualização desses objetos virtuais, sejam eles estáticos ou dinâmicos.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principais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Existem três características principais em sistemas de RA: </a:t>
            </a:r>
            <a:endParaRPr/>
          </a:p>
          <a:p>
            <a:pPr indent="-342900" lvl="1" marL="914400" rtl="0" algn="l">
              <a:spcBef>
                <a:spcPts val="300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Combinação do mundo real com os objetos; </a:t>
            </a:r>
            <a:endParaRPr sz="1800"/>
          </a:p>
          <a:p>
            <a:pPr indent="-342900" lvl="1" marL="914400" rtl="0" algn="l">
              <a:spcBef>
                <a:spcPts val="300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Interatividade em tempo real; </a:t>
            </a:r>
            <a:endParaRPr sz="1800"/>
          </a:p>
          <a:p>
            <a:pPr indent="-342900" lvl="1" marL="914400" rtl="0" algn="l">
              <a:spcBef>
                <a:spcPts val="300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Alinhamento exato dos objetos virtuais no ambiente real.</a:t>
            </a:r>
            <a:endParaRPr sz="1800"/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